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2" r:id="rId3"/>
    <p:sldId id="260" r:id="rId4"/>
    <p:sldId id="265" r:id="rId5"/>
    <p:sldId id="266" r:id="rId6"/>
    <p:sldId id="261" r:id="rId7"/>
    <p:sldId id="264" r:id="rId8"/>
    <p:sldId id="259" r:id="rId9"/>
    <p:sldId id="26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2" autoAdjust="0"/>
    <p:restoredTop sz="94660"/>
  </p:normalViewPr>
  <p:slideViewPr>
    <p:cSldViewPr snapToGrid="0">
      <p:cViewPr>
        <p:scale>
          <a:sx n="62" d="100"/>
          <a:sy n="62" d="100"/>
        </p:scale>
        <p:origin x="-534" y="-11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-246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AA2C9-84D6-4980-9B43-5CB4C99A542F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31BE19-3F03-414A-A9E4-15C9491CF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00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50D7-40B7-44BE-A148-502E1197133F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393F0-7DDA-4970-B32B-E1FE999AD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097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50D7-40B7-44BE-A148-502E1197133F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393F0-7DDA-4970-B32B-E1FE999AD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63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50D7-40B7-44BE-A148-502E1197133F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393F0-7DDA-4970-B32B-E1FE999AD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90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50D7-40B7-44BE-A148-502E1197133F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393F0-7DDA-4970-B32B-E1FE999AD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087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50D7-40B7-44BE-A148-502E1197133F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393F0-7DDA-4970-B32B-E1FE999AD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77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50D7-40B7-44BE-A148-502E1197133F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393F0-7DDA-4970-B32B-E1FE999AD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359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50D7-40B7-44BE-A148-502E1197133F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393F0-7DDA-4970-B32B-E1FE999AD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227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50D7-40B7-44BE-A148-502E1197133F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393F0-7DDA-4970-B32B-E1FE999AD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822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50D7-40B7-44BE-A148-502E1197133F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393F0-7DDA-4970-B32B-E1FE999AD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393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50D7-40B7-44BE-A148-502E1197133F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393F0-7DDA-4970-B32B-E1FE999AD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209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50D7-40B7-44BE-A148-502E1197133F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393F0-7DDA-4970-B32B-E1FE999AD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105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D50D7-40B7-44BE-A148-502E1197133F}" type="datetimeFigureOut">
              <a:rPr lang="en-US" smtClean="0"/>
              <a:t>7/19/2013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B393F0-7DDA-4970-B32B-E1FE999AD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878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7808686" cy="23876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Cambria" pitchFamily="18" charset="0"/>
              </a:rPr>
              <a:t>‘Concrete’ Poetry</a:t>
            </a:r>
            <a:endParaRPr lang="en-US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6" r="1"/>
          <a:stretch/>
        </p:blipFill>
        <p:spPr>
          <a:xfrm>
            <a:off x="8403102" y="925025"/>
            <a:ext cx="2877911" cy="483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98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0" y="206323"/>
            <a:ext cx="6096000" cy="64453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1920240">
              <a:lnSpc>
                <a:spcPct val="115000"/>
              </a:lnSpc>
              <a:spcAft>
                <a:spcPts val="1000"/>
              </a:spcAft>
            </a:pPr>
            <a:r>
              <a:rPr lang="en-US" sz="1400" spc="75" dirty="0">
                <a:solidFill>
                  <a:srgbClr val="948A54"/>
                </a:solidFill>
                <a:latin typeface="Cambria"/>
                <a:ea typeface="Malgun Gothic"/>
                <a:cs typeface="Times New Roman"/>
              </a:rPr>
              <a:t>George Herbert</a:t>
            </a:r>
            <a:endParaRPr lang="en-US" sz="1100" i="1" spc="75" dirty="0">
              <a:solidFill>
                <a:srgbClr val="4F81BD"/>
              </a:solidFill>
              <a:latin typeface="Cambria"/>
              <a:ea typeface="Malgun Gothic"/>
              <a:cs typeface="Times New Roman"/>
            </a:endParaRPr>
          </a:p>
          <a:p>
            <a:pPr marL="1920240">
              <a:spcAft>
                <a:spcPts val="1500"/>
              </a:spcAft>
            </a:pPr>
            <a:r>
              <a:rPr lang="en-US" sz="2400" kern="1400" spc="25" dirty="0">
                <a:solidFill>
                  <a:srgbClr val="1D1B11"/>
                </a:solidFill>
                <a:latin typeface="Cambria"/>
                <a:ea typeface="Malgun Gothic"/>
                <a:cs typeface="Times New Roman"/>
              </a:rPr>
              <a:t>The Altar</a:t>
            </a:r>
            <a:endParaRPr lang="en-US" sz="2400" kern="1400" spc="25" dirty="0">
              <a:solidFill>
                <a:srgbClr val="17365D"/>
              </a:solidFill>
              <a:latin typeface="Cambria"/>
              <a:ea typeface="Malgun Gothic"/>
              <a:cs typeface="Times New Roman"/>
            </a:endParaRPr>
          </a:p>
          <a:p>
            <a:pPr marL="18288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A broken </a:t>
            </a:r>
            <a:r>
              <a:rPr lang="en-US" spc="800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ALTA</a:t>
            </a:r>
            <a:r>
              <a:rPr lang="en-US" spc="100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R</a:t>
            </a:r>
            <a:r>
              <a:rPr lang="en-US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, Lord, thy servant rears,</a:t>
            </a:r>
            <a:endParaRPr lang="en-US" sz="1050" dirty="0">
              <a:ea typeface="Calibri"/>
              <a:cs typeface="Times New Roman"/>
            </a:endParaRPr>
          </a:p>
          <a:p>
            <a:pPr marL="18288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pc="65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Made of a heart, and cemented with tears,</a:t>
            </a:r>
            <a:endParaRPr lang="en-US" sz="1050" dirty="0">
              <a:ea typeface="Calibri"/>
              <a:cs typeface="Times New Roman"/>
            </a:endParaRPr>
          </a:p>
          <a:p>
            <a:pPr marL="4572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Whose parts are as thy hand did frame;</a:t>
            </a:r>
            <a:endParaRPr lang="en-US" sz="1050" dirty="0">
              <a:ea typeface="Calibri"/>
              <a:cs typeface="Times New Roman"/>
            </a:endParaRPr>
          </a:p>
          <a:p>
            <a:pPr marL="4572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pc="-50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No </a:t>
            </a:r>
            <a:r>
              <a:rPr lang="en-US" spc="-50" dirty="0" err="1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workmans</a:t>
            </a:r>
            <a:r>
              <a:rPr lang="en-US" spc="-50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 tool hath </a:t>
            </a:r>
            <a:r>
              <a:rPr lang="en-US" spc="-50" dirty="0" err="1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touch’d</a:t>
            </a:r>
            <a:r>
              <a:rPr lang="en-US" spc="-50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 the same.</a:t>
            </a:r>
            <a:endParaRPr lang="en-US" sz="1050" dirty="0">
              <a:ea typeface="Calibri"/>
              <a:cs typeface="Times New Roman"/>
            </a:endParaRPr>
          </a:p>
          <a:p>
            <a:pPr marL="16002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A  </a:t>
            </a:r>
            <a:r>
              <a:rPr lang="en-US" spc="800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HEART</a:t>
            </a:r>
            <a:r>
              <a:rPr lang="en-US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 alone</a:t>
            </a:r>
            <a:endParaRPr lang="en-US" sz="1050" dirty="0">
              <a:ea typeface="Calibri"/>
              <a:cs typeface="Times New Roman"/>
            </a:endParaRPr>
          </a:p>
          <a:p>
            <a:pPr marL="16002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pc="300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Is such a stone,</a:t>
            </a:r>
            <a:endParaRPr lang="en-US" sz="1050" dirty="0">
              <a:ea typeface="Calibri"/>
              <a:cs typeface="Times New Roman"/>
            </a:endParaRPr>
          </a:p>
          <a:p>
            <a:pPr marL="16002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pc="350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As nothing but</a:t>
            </a:r>
            <a:endParaRPr lang="en-US" sz="1050" dirty="0">
              <a:ea typeface="Calibri"/>
              <a:cs typeface="Times New Roman"/>
            </a:endParaRPr>
          </a:p>
          <a:p>
            <a:pPr marL="16002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pc="50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Thy </a:t>
            </a:r>
            <a:r>
              <a:rPr lang="en-US" spc="50" dirty="0" err="1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pow'r</a:t>
            </a:r>
            <a:r>
              <a:rPr lang="en-US" spc="50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 doth cut.</a:t>
            </a:r>
            <a:endParaRPr lang="en-US" sz="1050" dirty="0">
              <a:ea typeface="Calibri"/>
              <a:cs typeface="Times New Roman"/>
            </a:endParaRPr>
          </a:p>
          <a:p>
            <a:pPr marL="16002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Wherefore each part</a:t>
            </a:r>
            <a:endParaRPr lang="en-US" sz="1050" dirty="0">
              <a:ea typeface="Calibri"/>
              <a:cs typeface="Times New Roman"/>
            </a:endParaRPr>
          </a:p>
          <a:p>
            <a:pPr marL="16002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pc="200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Of my hard heart</a:t>
            </a:r>
            <a:endParaRPr lang="en-US" sz="1050" dirty="0">
              <a:ea typeface="Calibri"/>
              <a:cs typeface="Times New Roman"/>
            </a:endParaRPr>
          </a:p>
          <a:p>
            <a:pPr marL="16002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pc="40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Meets in this frame,</a:t>
            </a:r>
            <a:endParaRPr lang="en-US" sz="1050" dirty="0">
              <a:ea typeface="Calibri"/>
              <a:cs typeface="Times New Roman"/>
            </a:endParaRPr>
          </a:p>
          <a:p>
            <a:pPr marL="16002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pc="40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To praise thy name.</a:t>
            </a:r>
            <a:endParaRPr lang="en-US" sz="1050" dirty="0">
              <a:ea typeface="Calibri"/>
              <a:cs typeface="Times New Roman"/>
            </a:endParaRPr>
          </a:p>
          <a:p>
            <a:pPr marL="4572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pc="170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That if I chance to hold my peace,</a:t>
            </a:r>
            <a:endParaRPr lang="en-US" sz="1050" dirty="0">
              <a:ea typeface="Calibri"/>
              <a:cs typeface="Times New Roman"/>
            </a:endParaRPr>
          </a:p>
          <a:p>
            <a:pPr marL="4572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pc="-50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These stones to praise thee may not cease.</a:t>
            </a:r>
            <a:endParaRPr lang="en-US" sz="1050" dirty="0">
              <a:ea typeface="Calibri"/>
              <a:cs typeface="Times New Roman"/>
            </a:endParaRPr>
          </a:p>
          <a:p>
            <a:pPr marL="18288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O let thy blessed </a:t>
            </a:r>
            <a:r>
              <a:rPr lang="en-US" spc="800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SACRIFICE</a:t>
            </a:r>
            <a:r>
              <a:rPr lang="en-US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 be mine</a:t>
            </a:r>
            <a:endParaRPr lang="en-US" sz="1050" dirty="0">
              <a:ea typeface="Calibri"/>
              <a:cs typeface="Times New Roman"/>
            </a:endParaRPr>
          </a:p>
          <a:p>
            <a:pPr marL="18288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pc="135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And </a:t>
            </a:r>
            <a:r>
              <a:rPr lang="en-US" spc="135" dirty="0" err="1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sanctifie</a:t>
            </a:r>
            <a:r>
              <a:rPr lang="en-US" spc="130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 this</a:t>
            </a:r>
            <a:r>
              <a:rPr lang="en-US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 </a:t>
            </a:r>
            <a:r>
              <a:rPr lang="en-US" spc="800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ALTAR</a:t>
            </a:r>
            <a:r>
              <a:rPr lang="en-US" spc="110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 to be thine</a:t>
            </a:r>
            <a:endParaRPr lang="en-US" sz="105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n-US" dirty="0">
                <a:ea typeface="Calibri"/>
                <a:cs typeface="Times New Roman"/>
              </a:rPr>
              <a:t> </a:t>
            </a:r>
            <a:endParaRPr lang="en-US" sz="105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1251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 rot="5400000">
            <a:off x="3497762" y="-87381"/>
            <a:ext cx="5196476" cy="70327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Lord, who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created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ſt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man in wealth and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ſt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ore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457200" marR="0" indent="-228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Though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fooli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hly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he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lo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ſt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the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ame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50292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Decaying more and more,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73152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15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Till he became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11430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Mo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ſt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poore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: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11430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With thee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77724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26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O let me rife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54864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As larks,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harmoniou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ly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32004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And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ing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this day thy victories: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Then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hall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the fall further the flight in me.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1584 Pragmatica Lima"/>
                <a:ea typeface="Malgun Gothic"/>
                <a:cs typeface="Times New Roman"/>
              </a:rPr>
              <a:t> 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My tender age in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orrow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did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beginne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32004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And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ſtill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with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ickne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es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and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hame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64008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Thou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did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o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puni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h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inne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That I became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118872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Mo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ſt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thinne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.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123444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15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With thee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Let me combine,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64008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And feel this day thy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victorie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: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41148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For, if I imp my wing on thine,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Affliction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hall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advance the flight in me.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95087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619" y="472391"/>
            <a:ext cx="3200400" cy="51090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644" y="472392"/>
            <a:ext cx="3200400" cy="5109052"/>
          </a:xfrm>
          <a:prstGeom prst="rect">
            <a:avLst/>
          </a:prstGeom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 rot="5400000">
            <a:off x="3497762" y="-87381"/>
            <a:ext cx="5196476" cy="703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Lord, who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created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ſt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man in wealth and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ſt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ore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457200" marR="0" indent="-228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Though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fooli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hly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he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lo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ſt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the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ame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50292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Decaying more and more,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73152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15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Till he became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11430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Mo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ſt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poore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: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11430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With thee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77724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26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O let me rife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54864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As larks,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harmoniou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ly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32004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And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ing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this day thy victories: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Then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hall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the fall further the flight in me.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1584 Pragmatica Lima"/>
                <a:ea typeface="Malgun Gothic"/>
                <a:cs typeface="Times New Roman"/>
              </a:rPr>
              <a:t> 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My tender age in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orrow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did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beginne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32004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And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ſtill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with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ickne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es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and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hame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64008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Thou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did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o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puni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h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inne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That I became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118872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Mo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ſt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thinne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.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123444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15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With thee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Let me combine,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64008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And feel this day thy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victorie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: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41148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For, if I imp my wing on thine,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Affliction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hall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advance the flight in me.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42157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 rot="5400000">
            <a:off x="3497762" y="-87381"/>
            <a:ext cx="5196476" cy="70327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Lord, who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created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ſt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man in wealth and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ſt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ore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457200" marR="0" indent="-228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Though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fooli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hly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he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lo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ſt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the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ame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50292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Decaying more and more,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73152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15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Till he became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11430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Mo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ſt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poore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: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11430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With thee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77724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26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O let me rife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54864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As larks,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harmoniou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ly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32004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And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ing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this day thy victories: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Then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hall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the fall further the flight in me.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1584 Pragmatica Lima"/>
                <a:ea typeface="Malgun Gothic"/>
                <a:cs typeface="Times New Roman"/>
              </a:rPr>
              <a:t> 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My tender age in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orrow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did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beginne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32004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And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ſtill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with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ickne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es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and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hame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64008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Thou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did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o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puni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h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inne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That I became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118872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Mo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ſt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thinne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.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123444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15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With thee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Let me combine,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64008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And feel this day thy 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victorie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: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41148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For, if I imp my wing on thine,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Affliction </a:t>
            </a:r>
            <a:r>
              <a:rPr lang="en-US" sz="1800" dirty="0" err="1">
                <a:effectLst/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sz="1800" dirty="0" err="1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hall</a:t>
            </a:r>
            <a:r>
              <a:rPr lang="en-US" sz="1800" dirty="0">
                <a:solidFill>
                  <a:srgbClr val="000000"/>
                </a:solidFill>
                <a:effectLst/>
                <a:latin typeface="1584 Pragmatica Lima"/>
                <a:ea typeface="Malgun Gothic"/>
                <a:cs typeface="Times New Roman"/>
              </a:rPr>
              <a:t> advance the flight in me.</a:t>
            </a:r>
            <a:endParaRPr lang="en-US" sz="1100" dirty="0">
              <a:effectLst/>
              <a:latin typeface="Calibri"/>
              <a:ea typeface="Malgun Gothic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46190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181579" y="799421"/>
            <a:ext cx="61189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800000"/>
                </a:solidFill>
                <a:latin typeface="1584 Pragmatica Lima" pitchFamily="18" charset="0"/>
              </a:rPr>
              <a:t>George Herbert, “</a:t>
            </a:r>
            <a:r>
              <a:rPr lang="en-US" sz="2800" b="1" dirty="0" err="1">
                <a:solidFill>
                  <a:srgbClr val="800000"/>
                </a:solidFill>
                <a:latin typeface="1584 Pragmatica Lima" pitchFamily="18" charset="0"/>
              </a:rPr>
              <a:t>Eaſter</a:t>
            </a:r>
            <a:r>
              <a:rPr lang="en-US" sz="2800" b="1" dirty="0">
                <a:solidFill>
                  <a:srgbClr val="800000"/>
                </a:solidFill>
                <a:latin typeface="1584 Pragmatica Lima" pitchFamily="18" charset="0"/>
              </a:rPr>
              <a:t> Wings”</a:t>
            </a:r>
          </a:p>
        </p:txBody>
      </p:sp>
      <p:sp>
        <p:nvSpPr>
          <p:cNvPr id="5" name="Rectangle 4"/>
          <p:cNvSpPr/>
          <p:nvPr/>
        </p:nvSpPr>
        <p:spPr>
          <a:xfrm>
            <a:off x="718451" y="2128745"/>
            <a:ext cx="5268686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Lord, who 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created</a:t>
            </a:r>
            <a:r>
              <a:rPr lang="en-US" dirty="0" err="1">
                <a:latin typeface="1584 Pragmatica Lima"/>
                <a:ea typeface="Malgun Gothic"/>
                <a:cs typeface="1584 Pragmatica Lima"/>
              </a:rPr>
              <a:t>ſt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 man in wealth and </a:t>
            </a:r>
            <a:r>
              <a:rPr lang="en-US" dirty="0" err="1">
                <a:latin typeface="1584 Pragmatica Lima"/>
                <a:ea typeface="Malgun Gothic"/>
                <a:cs typeface="1584 Pragmatica Lima"/>
              </a:rPr>
              <a:t>ſt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ore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,</a:t>
            </a:r>
            <a:endParaRPr lang="en-US" sz="1100" dirty="0">
              <a:ea typeface="Calibri"/>
              <a:cs typeface="Times New Roman"/>
            </a:endParaRPr>
          </a:p>
          <a:p>
            <a:pPr marL="457200" marR="0" indent="-228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Though 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fooli</a:t>
            </a:r>
            <a:r>
              <a:rPr lang="en-US" dirty="0" err="1"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hly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 he 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lo</a:t>
            </a:r>
            <a:r>
              <a:rPr lang="en-US" dirty="0" err="1">
                <a:latin typeface="1584 Pragmatica Lima"/>
                <a:ea typeface="Malgun Gothic"/>
                <a:cs typeface="1584 Pragmatica Lima"/>
              </a:rPr>
              <a:t>ſt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 the </a:t>
            </a:r>
            <a:r>
              <a:rPr lang="en-US" dirty="0" err="1"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ame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,</a:t>
            </a:r>
            <a:endParaRPr lang="en-US" sz="1100" dirty="0">
              <a:ea typeface="Calibri"/>
              <a:cs typeface="Times New Roman"/>
            </a:endParaRPr>
          </a:p>
          <a:p>
            <a:pPr marL="50292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Decaying more and more,</a:t>
            </a:r>
            <a:endParaRPr lang="en-US" sz="1100" dirty="0">
              <a:ea typeface="Calibri"/>
              <a:cs typeface="Times New Roman"/>
            </a:endParaRPr>
          </a:p>
          <a:p>
            <a:pPr marL="73152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pc="150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Till he became</a:t>
            </a:r>
            <a:endParaRPr lang="en-US" sz="1100" dirty="0">
              <a:ea typeface="Calibri"/>
              <a:cs typeface="Times New Roman"/>
            </a:endParaRPr>
          </a:p>
          <a:p>
            <a:pPr marL="11430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Mo</a:t>
            </a:r>
            <a:r>
              <a:rPr lang="en-US" dirty="0" err="1">
                <a:latin typeface="1584 Pragmatica Lima"/>
                <a:ea typeface="Malgun Gothic"/>
                <a:cs typeface="1584 Pragmatica Lima"/>
              </a:rPr>
              <a:t>ſt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poore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 :</a:t>
            </a:r>
            <a:endParaRPr lang="en-US" sz="1100" dirty="0">
              <a:ea typeface="Calibri"/>
              <a:cs typeface="Times New Roman"/>
            </a:endParaRPr>
          </a:p>
          <a:p>
            <a:pPr marL="11430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With thee</a:t>
            </a:r>
            <a:endParaRPr lang="en-US" sz="1100" dirty="0">
              <a:ea typeface="Calibri"/>
              <a:cs typeface="Times New Roman"/>
            </a:endParaRPr>
          </a:p>
          <a:p>
            <a:pPr marL="77724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pc="260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O let me rife</a:t>
            </a:r>
            <a:endParaRPr lang="en-US" sz="1100" dirty="0">
              <a:ea typeface="Calibri"/>
              <a:cs typeface="Times New Roman"/>
            </a:endParaRPr>
          </a:p>
          <a:p>
            <a:pPr marL="54864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As larks, 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harmoniou</a:t>
            </a:r>
            <a:r>
              <a:rPr lang="en-US" dirty="0" err="1"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ly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,</a:t>
            </a:r>
            <a:endParaRPr lang="en-US" sz="1100" dirty="0">
              <a:ea typeface="Calibri"/>
              <a:cs typeface="Times New Roman"/>
            </a:endParaRPr>
          </a:p>
          <a:p>
            <a:pPr marL="32004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And </a:t>
            </a:r>
            <a:r>
              <a:rPr lang="en-US" dirty="0" err="1"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ing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 this day thy victories:</a:t>
            </a:r>
            <a:endParaRPr lang="en-US" sz="1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Then </a:t>
            </a:r>
            <a:r>
              <a:rPr lang="en-US" dirty="0" err="1"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hall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 the fall further the flight in me.</a:t>
            </a:r>
            <a:endParaRPr lang="en-US" sz="1100" dirty="0">
              <a:ea typeface="Calibri"/>
              <a:cs typeface="Times New Roman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47540" y="2123912"/>
            <a:ext cx="4731657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My tender age in </a:t>
            </a:r>
            <a:r>
              <a:rPr lang="en-US" dirty="0" err="1"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orrow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 did 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beginne</a:t>
            </a:r>
            <a:endParaRPr lang="en-US" sz="1100" dirty="0">
              <a:ea typeface="Calibri"/>
              <a:cs typeface="Times New Roman"/>
            </a:endParaRPr>
          </a:p>
          <a:p>
            <a:pPr marL="32004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And </a:t>
            </a:r>
            <a:r>
              <a:rPr lang="en-US" dirty="0" err="1">
                <a:latin typeface="1584 Pragmatica Lima"/>
                <a:ea typeface="Malgun Gothic"/>
                <a:cs typeface="1584 Pragmatica Lima"/>
              </a:rPr>
              <a:t>ſtill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 with </a:t>
            </a:r>
            <a:r>
              <a:rPr lang="en-US" dirty="0" err="1"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ickne</a:t>
            </a:r>
            <a:r>
              <a:rPr lang="en-US" dirty="0" err="1">
                <a:latin typeface="1584 Pragmatica Lima"/>
                <a:ea typeface="Malgun Gothic"/>
                <a:cs typeface="1584 Pragmatica Lima"/>
              </a:rPr>
              <a:t>ſſ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es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 and </a:t>
            </a:r>
            <a:r>
              <a:rPr lang="en-US" dirty="0" err="1"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hame</a:t>
            </a:r>
            <a:endParaRPr lang="en-US" sz="1100" dirty="0">
              <a:ea typeface="Calibri"/>
              <a:cs typeface="Times New Roman"/>
            </a:endParaRPr>
          </a:p>
          <a:p>
            <a:pPr marL="64008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Thou 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did</a:t>
            </a:r>
            <a:r>
              <a:rPr lang="en-US" dirty="0" err="1"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t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 </a:t>
            </a:r>
            <a:r>
              <a:rPr lang="en-US" dirty="0" err="1"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o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puni</a:t>
            </a:r>
            <a:r>
              <a:rPr lang="en-US" dirty="0" err="1"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h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 </a:t>
            </a:r>
            <a:r>
              <a:rPr lang="en-US" dirty="0" err="1"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inne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,</a:t>
            </a:r>
            <a:endParaRPr lang="en-US" sz="1100" dirty="0">
              <a:ea typeface="Calibri"/>
              <a:cs typeface="Times New Roman"/>
            </a:endParaRP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That I became</a:t>
            </a:r>
            <a:endParaRPr lang="en-US" sz="1100" dirty="0">
              <a:ea typeface="Calibri"/>
              <a:cs typeface="Times New Roman"/>
            </a:endParaRPr>
          </a:p>
          <a:p>
            <a:pPr marL="118872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Mo</a:t>
            </a:r>
            <a:r>
              <a:rPr lang="en-US" dirty="0" err="1">
                <a:latin typeface="1584 Pragmatica Lima"/>
                <a:ea typeface="Malgun Gothic"/>
                <a:cs typeface="1584 Pragmatica Lima"/>
              </a:rPr>
              <a:t>ſt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thinne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.</a:t>
            </a:r>
            <a:endParaRPr lang="en-US" sz="1100" dirty="0">
              <a:ea typeface="Calibri"/>
              <a:cs typeface="Times New Roman"/>
            </a:endParaRPr>
          </a:p>
          <a:p>
            <a:pPr marL="123444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pc="150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With thee</a:t>
            </a:r>
            <a:endParaRPr lang="en-US" sz="1100" dirty="0">
              <a:ea typeface="Calibri"/>
              <a:cs typeface="Times New Roman"/>
            </a:endParaRPr>
          </a:p>
          <a:p>
            <a:pPr marL="9144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Let me combine,</a:t>
            </a:r>
            <a:endParaRPr lang="en-US" sz="1100" dirty="0">
              <a:ea typeface="Calibri"/>
              <a:cs typeface="Times New Roman"/>
            </a:endParaRPr>
          </a:p>
          <a:p>
            <a:pPr marL="64008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And feel this day thy 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victorie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:</a:t>
            </a:r>
            <a:endParaRPr lang="en-US" sz="1100" dirty="0">
              <a:ea typeface="Calibri"/>
              <a:cs typeface="Times New Roman"/>
            </a:endParaRPr>
          </a:p>
          <a:p>
            <a:pPr marL="41148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For, if I imp my wing on thine,</a:t>
            </a:r>
            <a:endParaRPr lang="en-US" sz="1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Affliction </a:t>
            </a:r>
            <a:r>
              <a:rPr lang="en-US" dirty="0" err="1">
                <a:latin typeface="1584 Pragmatica Lima"/>
                <a:ea typeface="Malgun Gothic"/>
                <a:cs typeface="1584 Pragmatica Lima"/>
              </a:rPr>
              <a:t>ſ</a:t>
            </a:r>
            <a:r>
              <a:rPr lang="en-US" dirty="0" err="1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hall</a:t>
            </a:r>
            <a:r>
              <a:rPr lang="en-US" dirty="0">
                <a:solidFill>
                  <a:srgbClr val="000000"/>
                </a:solidFill>
                <a:latin typeface="1584 Pragmatica Lima"/>
                <a:ea typeface="Calibri"/>
                <a:cs typeface="Times New Roman"/>
              </a:rPr>
              <a:t> advance the flight in me.</a:t>
            </a:r>
            <a:endParaRPr lang="en-US" sz="11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0566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5532" y="362857"/>
            <a:ext cx="4151087" cy="6183086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en-US" b="1" dirty="0">
                <a:solidFill>
                  <a:srgbClr val="C00000"/>
                </a:solidFill>
              </a:rPr>
              <a:t>S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en-US" b="1" dirty="0">
                <a:solidFill>
                  <a:srgbClr val="C00000"/>
                </a:solidFill>
              </a:rPr>
              <a:t>A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it-IT" b="1" dirty="0">
                <a:solidFill>
                  <a:srgbClr val="C00000"/>
                </a:solidFill>
              </a:rPr>
              <a:t>LUT</a:t>
            </a:r>
            <a:endParaRPr lang="en-US" b="1" dirty="0">
              <a:solidFill>
                <a:srgbClr val="C00000"/>
              </a:solidFill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fr-FR" b="1" dirty="0">
                <a:solidFill>
                  <a:srgbClr val="C00000"/>
                </a:solidFill>
              </a:rPr>
              <a:t>M</a:t>
            </a:r>
            <a:endParaRPr lang="en-US" b="1" dirty="0">
              <a:solidFill>
                <a:srgbClr val="C00000"/>
              </a:solidFill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fr-FR" b="1" dirty="0">
                <a:solidFill>
                  <a:srgbClr val="C00000"/>
                </a:solidFill>
              </a:rPr>
              <a:t>O  N</a:t>
            </a:r>
            <a:endParaRPr lang="en-US" b="1" dirty="0">
              <a:solidFill>
                <a:srgbClr val="C00000"/>
              </a:solidFill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fr-FR" b="1" dirty="0">
                <a:solidFill>
                  <a:srgbClr val="C00000"/>
                </a:solidFill>
              </a:rPr>
              <a:t>D    E</a:t>
            </a:r>
            <a:endParaRPr lang="en-US" b="1" dirty="0">
              <a:solidFill>
                <a:srgbClr val="C00000"/>
              </a:solidFill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fr-FR" b="1" dirty="0">
                <a:solidFill>
                  <a:srgbClr val="C00000"/>
                </a:solidFill>
              </a:rPr>
              <a:t>DONT</a:t>
            </a:r>
            <a:endParaRPr lang="en-US" b="1" dirty="0">
              <a:solidFill>
                <a:srgbClr val="C00000"/>
              </a:solidFill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fr-FR" b="1" dirty="0">
                <a:solidFill>
                  <a:srgbClr val="C00000"/>
                </a:solidFill>
              </a:rPr>
              <a:t>JE SUIS</a:t>
            </a:r>
            <a:endParaRPr lang="en-US" b="1" dirty="0">
              <a:solidFill>
                <a:srgbClr val="C00000"/>
              </a:solidFill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fr-FR" b="1" dirty="0">
                <a:solidFill>
                  <a:srgbClr val="C00000"/>
                </a:solidFill>
              </a:rPr>
              <a:t>LA  LAN</a:t>
            </a:r>
            <a:endParaRPr lang="en-US" b="1" dirty="0">
              <a:solidFill>
                <a:srgbClr val="C00000"/>
              </a:solidFill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fr-FR" b="1" dirty="0">
                <a:solidFill>
                  <a:srgbClr val="C00000"/>
                </a:solidFill>
              </a:rPr>
              <a:t>GUE     É</a:t>
            </a:r>
            <a:endParaRPr lang="en-US" b="1" dirty="0">
              <a:solidFill>
                <a:srgbClr val="C00000"/>
              </a:solidFill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fr-FR" b="1" spc="100" dirty="0" err="1">
                <a:solidFill>
                  <a:srgbClr val="C00000"/>
                </a:solidFill>
              </a:rPr>
              <a:t>LOQUEN</a:t>
            </a:r>
            <a:endParaRPr lang="en-US" b="1" dirty="0">
              <a:solidFill>
                <a:srgbClr val="C00000"/>
              </a:solidFill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fr-FR" b="1" dirty="0">
                <a:solidFill>
                  <a:srgbClr val="C00000"/>
                </a:solidFill>
              </a:rPr>
              <a:t>TE</a:t>
            </a:r>
            <a:r>
              <a:rPr lang="fr-FR" b="1" dirty="0">
                <a:solidFill>
                  <a:srgbClr val="002060"/>
                </a:solidFill>
              </a:rPr>
              <a:t> QUE SA</a:t>
            </a:r>
            <a:endParaRPr lang="en-US" b="1" dirty="0">
              <a:solidFill>
                <a:srgbClr val="002060"/>
              </a:solidFill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fr-FR" b="1" spc="600" dirty="0">
                <a:solidFill>
                  <a:srgbClr val="002060"/>
                </a:solidFill>
              </a:rPr>
              <a:t>BOUCHE</a:t>
            </a:r>
            <a:endParaRPr lang="en-US" b="1" spc="600" dirty="0">
              <a:solidFill>
                <a:srgbClr val="002060"/>
              </a:solidFill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fr-FR" b="1" spc="600" dirty="0">
                <a:solidFill>
                  <a:srgbClr val="002060"/>
                </a:solidFill>
              </a:rPr>
              <a:t>O  PARIS</a:t>
            </a:r>
            <a:endParaRPr lang="en-US" b="1" dirty="0">
              <a:solidFill>
                <a:srgbClr val="002060"/>
              </a:solidFill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fr-FR" b="1" spc="200" dirty="0">
                <a:solidFill>
                  <a:srgbClr val="002060"/>
                </a:solidFill>
              </a:rPr>
              <a:t>TIRE ET TIRERA</a:t>
            </a:r>
            <a:endParaRPr lang="en-US" b="1" spc="200" dirty="0">
              <a:solidFill>
                <a:srgbClr val="002060"/>
              </a:solidFill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fr-FR" b="1" spc="100" dirty="0" err="1">
                <a:solidFill>
                  <a:srgbClr val="002060"/>
                </a:solidFill>
              </a:rPr>
              <a:t>TOU</a:t>
            </a:r>
            <a:r>
              <a:rPr lang="fr-FR" b="1" spc="100" dirty="0">
                <a:solidFill>
                  <a:srgbClr val="002060"/>
                </a:solidFill>
              </a:rPr>
              <a:t>            JOURS</a:t>
            </a:r>
            <a:endParaRPr lang="en-US" b="1" dirty="0">
              <a:solidFill>
                <a:srgbClr val="002060"/>
              </a:solidFill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fr-FR" b="1" spc="300" dirty="0">
                <a:solidFill>
                  <a:srgbClr val="002060"/>
                </a:solidFill>
              </a:rPr>
              <a:t>AUX    </a:t>
            </a:r>
            <a:r>
              <a:rPr lang="fr-FR" b="1" spc="300" dirty="0" smtClean="0">
                <a:solidFill>
                  <a:srgbClr val="002060"/>
                </a:solidFill>
              </a:rPr>
              <a:t>           </a:t>
            </a:r>
            <a:r>
              <a:rPr lang="fr-FR" b="1" spc="800" dirty="0">
                <a:solidFill>
                  <a:srgbClr val="002060"/>
                </a:solidFill>
              </a:rPr>
              <a:t>AL</a:t>
            </a:r>
            <a:endParaRPr lang="en-US" b="1" dirty="0">
              <a:solidFill>
                <a:srgbClr val="002060"/>
              </a:solidFill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fr-FR" b="1" spc="300" dirty="0" err="1">
                <a:solidFill>
                  <a:srgbClr val="002060"/>
                </a:solidFill>
              </a:rPr>
              <a:t>LEM</a:t>
            </a:r>
            <a:r>
              <a:rPr lang="fr-FR" b="1" spc="300" dirty="0">
                <a:solidFill>
                  <a:srgbClr val="002060"/>
                </a:solidFill>
              </a:rPr>
              <a:t>            </a:t>
            </a:r>
            <a:r>
              <a:rPr lang="fr-FR" b="1" spc="300" dirty="0" err="1">
                <a:solidFill>
                  <a:srgbClr val="002060"/>
                </a:solidFill>
              </a:rPr>
              <a:t>ANDS</a:t>
            </a:r>
            <a:endParaRPr lang="en-US" b="1" dirty="0">
              <a:solidFill>
                <a:srgbClr val="002060"/>
              </a:solidFill>
            </a:endParaRPr>
          </a:p>
          <a:p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1074">
            <a:off x="1171574" y="696683"/>
            <a:ext cx="3397250" cy="5435600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9020634" y="1117601"/>
            <a:ext cx="2431143" cy="462279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i="1" dirty="0" smtClean="0">
                <a:solidFill>
                  <a:srgbClr val="800000"/>
                </a:solidFill>
                <a:latin typeface="Cambria" pitchFamily="18" charset="0"/>
              </a:rPr>
              <a:t>Hello,</a:t>
            </a:r>
          </a:p>
          <a:p>
            <a:pPr marL="0" indent="0" algn="ctr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i="1" dirty="0" smtClean="0">
                <a:solidFill>
                  <a:srgbClr val="800000"/>
                </a:solidFill>
                <a:latin typeface="Cambria" pitchFamily="18" charset="0"/>
              </a:rPr>
              <a:t>World</a:t>
            </a:r>
          </a:p>
          <a:p>
            <a:pPr marL="0" indent="0" algn="ctr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i="1" dirty="0" smtClean="0">
                <a:solidFill>
                  <a:srgbClr val="800000"/>
                </a:solidFill>
                <a:latin typeface="Cambria" pitchFamily="18" charset="0"/>
              </a:rPr>
              <a:t>of  which I am the</a:t>
            </a:r>
          </a:p>
          <a:p>
            <a:pPr marL="0" indent="0" algn="ctr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i="1" dirty="0" smtClean="0">
                <a:solidFill>
                  <a:srgbClr val="800000"/>
                </a:solidFill>
                <a:latin typeface="Cambria" pitchFamily="18" charset="0"/>
              </a:rPr>
              <a:t> eloquent tongue,</a:t>
            </a:r>
          </a:p>
          <a:p>
            <a:pPr marL="0" indent="0" algn="ctr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i="1" dirty="0" smtClean="0">
                <a:solidFill>
                  <a:srgbClr val="800000"/>
                </a:solidFill>
                <a:latin typeface="Cambria" pitchFamily="18" charset="0"/>
              </a:rPr>
              <a:t>that the mouth </a:t>
            </a:r>
          </a:p>
          <a:p>
            <a:pPr marL="0" indent="0" algn="ctr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i="1" dirty="0" smtClean="0">
                <a:solidFill>
                  <a:srgbClr val="800000"/>
                </a:solidFill>
                <a:latin typeface="Cambria" pitchFamily="18" charset="0"/>
              </a:rPr>
              <a:t>of Paris</a:t>
            </a:r>
          </a:p>
          <a:p>
            <a:pPr marL="0" indent="0" algn="ctr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i="1" dirty="0" smtClean="0">
                <a:solidFill>
                  <a:srgbClr val="800000"/>
                </a:solidFill>
                <a:latin typeface="Cambria" pitchFamily="18" charset="0"/>
              </a:rPr>
              <a:t>sticks out</a:t>
            </a:r>
          </a:p>
          <a:p>
            <a:pPr marL="0" indent="0" algn="ctr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i="1" dirty="0" smtClean="0">
                <a:solidFill>
                  <a:srgbClr val="800000"/>
                </a:solidFill>
                <a:latin typeface="Cambria" pitchFamily="18" charset="0"/>
              </a:rPr>
              <a:t>and will always </a:t>
            </a:r>
          </a:p>
          <a:p>
            <a:pPr marL="0" indent="0" algn="ctr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i="1" dirty="0" smtClean="0">
                <a:solidFill>
                  <a:srgbClr val="800000"/>
                </a:solidFill>
                <a:latin typeface="Cambria" pitchFamily="18" charset="0"/>
              </a:rPr>
              <a:t>stick out</a:t>
            </a:r>
          </a:p>
          <a:p>
            <a:pPr marL="0" indent="0" algn="ctr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i="1" dirty="0" smtClean="0">
                <a:solidFill>
                  <a:srgbClr val="800000"/>
                </a:solidFill>
                <a:latin typeface="Cambria" pitchFamily="18" charset="0"/>
              </a:rPr>
              <a:t>at the Germans.</a:t>
            </a:r>
            <a:endParaRPr lang="en-US" i="1" dirty="0">
              <a:solidFill>
                <a:srgbClr val="80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79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3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3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3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8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3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8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3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8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30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8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3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2401" y="4213982"/>
            <a:ext cx="1944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800000"/>
                </a:solidFill>
                <a:latin typeface="Cambria" pitchFamily="18" charset="0"/>
              </a:rPr>
              <a:t>John Hollander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94229" y="4568018"/>
            <a:ext cx="3055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8000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Cambria" pitchFamily="18" charset="0"/>
              </a:rPr>
              <a:t>Swan and Shadow</a:t>
            </a:r>
            <a:endParaRPr lang="en-US" sz="2800" dirty="0">
              <a:solidFill>
                <a:srgbClr val="800000"/>
              </a:solidFill>
              <a:effectLst>
                <a:reflection blurRad="6350" stA="60000" endA="900" endPos="60000" dist="60007" dir="5400000" sy="-100000" algn="bl" rotWithShape="0"/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418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486" y="425958"/>
            <a:ext cx="4572000" cy="60060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2401" y="4213982"/>
            <a:ext cx="1944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800000"/>
                </a:solidFill>
                <a:latin typeface="Cambria" pitchFamily="18" charset="0"/>
              </a:rPr>
              <a:t>John Hollander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94229" y="4568018"/>
            <a:ext cx="3055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8000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Cambria" pitchFamily="18" charset="0"/>
              </a:rPr>
              <a:t>Swan and Shadow</a:t>
            </a:r>
            <a:endParaRPr lang="en-US" sz="2800" dirty="0">
              <a:solidFill>
                <a:srgbClr val="800000"/>
              </a:solidFill>
              <a:effectLst>
                <a:reflection blurRad="6350" stA="60000" endA="900" endPos="60000" dist="60007" dir="5400000" sy="-100000" algn="bl" rotWithShape="0"/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44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9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466</Words>
  <Application>Microsoft Office PowerPoint</Application>
  <PresentationFormat>Custom</PresentationFormat>
  <Paragraphs>136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‘Concrete’ Poetry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Skip Nicholson</dc:creator>
  <cp:lastModifiedBy>Skip Nicholson</cp:lastModifiedBy>
  <cp:revision>15</cp:revision>
  <cp:lastPrinted>2013-07-19T16:25:22Z</cp:lastPrinted>
  <dcterms:created xsi:type="dcterms:W3CDTF">2013-07-11T19:05:59Z</dcterms:created>
  <dcterms:modified xsi:type="dcterms:W3CDTF">2013-07-20T01:32:20Z</dcterms:modified>
</cp:coreProperties>
</file>